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4" r:id="rId4"/>
    <p:sldId id="258" r:id="rId5"/>
    <p:sldId id="259" r:id="rId6"/>
    <p:sldId id="260" r:id="rId7"/>
    <p:sldId id="261" r:id="rId8"/>
    <p:sldId id="262" r:id="rId9"/>
    <p:sldId id="273" r:id="rId10"/>
    <p:sldId id="263" r:id="rId11"/>
    <p:sldId id="264" r:id="rId12"/>
    <p:sldId id="265" r:id="rId13"/>
    <p:sldId id="272" r:id="rId14"/>
    <p:sldId id="266" r:id="rId15"/>
    <p:sldId id="267" r:id="rId16"/>
    <p:sldId id="268" r:id="rId17"/>
    <p:sldId id="270" r:id="rId18"/>
    <p:sldId id="269"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loximages.newyork1.vip.townnews.com/postguam.com/content/tncms/assets/v3/editorial/e/f7/ef7ac982a03c11e8ae0e4b34ab9f17c6/5b73a0a51b9d2.image.jpg?resize=1200%2C800"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dnmedia.eurofins.com/clinicalgenetics/media/297509/nips_screening_flowchart.jpg?width=500&amp;height=484.9585062240664"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chb.hrsa.gov/whusa10/hstat/mh/images/40MmVre.gi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slideplayer.com/slide/5257680/16/images/2/Pathology+of+pregnancy.jp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0"/>
            <a:ext cx="7766936" cy="6632620"/>
          </a:xfrm>
        </p:spPr>
        <p:txBody>
          <a:bodyPr/>
          <a:lstStyle/>
          <a:p>
            <a:pPr algn="ctr"/>
            <a:r>
              <a:rPr lang="en-US" sz="4800" dirty="0" smtClean="0"/>
              <a:t>PREGNANCY</a:t>
            </a:r>
            <a:br>
              <a:rPr lang="en-US" sz="4800" dirty="0" smtClean="0"/>
            </a:br>
            <a:r>
              <a:rPr lang="en-US" sz="4800" dirty="0" smtClean="0"/>
              <a:t/>
            </a:r>
            <a:br>
              <a:rPr lang="en-US" sz="4800" dirty="0" smtClean="0"/>
            </a:br>
            <a:r>
              <a:rPr lang="en-US" sz="4800" dirty="0" smtClean="0"/>
              <a:t>INSTITUTION AFFILIATION</a:t>
            </a:r>
            <a:br>
              <a:rPr lang="en-US" sz="4800" dirty="0" smtClean="0"/>
            </a:br>
            <a:r>
              <a:rPr lang="en-US" sz="4800" dirty="0" smtClean="0"/>
              <a:t/>
            </a:r>
            <a:br>
              <a:rPr lang="en-US" sz="4800" dirty="0" smtClean="0"/>
            </a:br>
            <a:r>
              <a:rPr lang="en-US" sz="4800" dirty="0" smtClean="0"/>
              <a:t>STUDENTS’ NAME</a:t>
            </a:r>
            <a:br>
              <a:rPr lang="en-US" sz="4800" dirty="0" smtClean="0"/>
            </a:br>
            <a:r>
              <a:rPr lang="en-US" sz="4800" dirty="0" smtClean="0"/>
              <a:t/>
            </a:r>
            <a:br>
              <a:rPr lang="en-US" sz="4800" dirty="0" smtClean="0"/>
            </a:br>
            <a:r>
              <a:rPr lang="en-US" sz="4800" dirty="0" smtClean="0"/>
              <a:t>DATE OF PRESENTATION</a:t>
            </a:r>
            <a:br>
              <a:rPr lang="en-US" sz="4800" dirty="0" smtClean="0"/>
            </a:br>
            <a:r>
              <a:rPr lang="en-US" sz="4800" dirty="0" smtClean="0"/>
              <a:t> </a:t>
            </a:r>
            <a:endParaRPr lang="en-US" sz="4800" dirty="0"/>
          </a:p>
        </p:txBody>
      </p:sp>
      <p:sp>
        <p:nvSpPr>
          <p:cNvPr id="3" name="Subtitle 2"/>
          <p:cNvSpPr>
            <a:spLocks noGrp="1"/>
          </p:cNvSpPr>
          <p:nvPr>
            <p:ph type="subTitle" idx="1"/>
          </p:nvPr>
        </p:nvSpPr>
        <p:spPr>
          <a:xfrm flipV="1">
            <a:off x="1507067" y="6839112"/>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31352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ABSTRACT</a:t>
            </a:r>
            <a:endParaRPr lang="en-US" sz="28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1600" dirty="0" smtClean="0"/>
              <a:t>This </a:t>
            </a:r>
            <a:r>
              <a:rPr lang="en-US" sz="1600" dirty="0"/>
              <a:t>presentation provides information about having a healthy pregnancy period. </a:t>
            </a:r>
            <a:endParaRPr lang="en-US" sz="1600" dirty="0" smtClean="0"/>
          </a:p>
          <a:p>
            <a:pPr>
              <a:buFont typeface="Wingdings" panose="05000000000000000000" pitchFamily="2" charset="2"/>
              <a:buChar char="q"/>
            </a:pPr>
            <a:r>
              <a:rPr lang="en-US" sz="1600" dirty="0" smtClean="0"/>
              <a:t>Pregnancy </a:t>
            </a:r>
            <a:r>
              <a:rPr lang="en-US" sz="1600" dirty="0"/>
              <a:t>increases the risk of recurrent bacteria and other dangerous diseases that are associated with significant maternal and fetal risks. </a:t>
            </a:r>
            <a:endParaRPr lang="en-US" sz="1600" dirty="0" smtClean="0"/>
          </a:p>
          <a:p>
            <a:pPr>
              <a:buFont typeface="Wingdings" panose="05000000000000000000" pitchFamily="2" charset="2"/>
              <a:buChar char="q"/>
            </a:pPr>
            <a:r>
              <a:rPr lang="en-US" sz="1600" dirty="0" smtClean="0"/>
              <a:t>Therefore</a:t>
            </a:r>
            <a:r>
              <a:rPr lang="en-US" sz="1600" dirty="0"/>
              <a:t>, it is a critical period in women that requires maximum protection and care. This is to help and ensure a safe and healthy prenatal development. </a:t>
            </a:r>
            <a:endParaRPr lang="en-US" sz="1600" dirty="0" smtClean="0"/>
          </a:p>
          <a:p>
            <a:pPr>
              <a:buFont typeface="Wingdings" panose="05000000000000000000" pitchFamily="2" charset="2"/>
              <a:buChar char="q"/>
            </a:pPr>
            <a:r>
              <a:rPr lang="en-US" sz="1600" dirty="0" smtClean="0"/>
              <a:t>All </a:t>
            </a:r>
            <a:r>
              <a:rPr lang="en-US" sz="1600" dirty="0"/>
              <a:t>these pregnancy safety measures can be achieved through; clinical presentation, carrying out pregnancy diagnostic test, pathology test and carrying out pregnancy prognosis test. </a:t>
            </a:r>
          </a:p>
        </p:txBody>
      </p:sp>
    </p:spTree>
    <p:extLst>
      <p:ext uri="{BB962C8B-B14F-4D97-AF65-F5344CB8AC3E}">
        <p14:creationId xmlns:p14="http://schemas.microsoft.com/office/powerpoint/2010/main" val="80707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50761"/>
          </a:xfrm>
        </p:spPr>
        <p:txBody>
          <a:bodyPr>
            <a:normAutofit fontScale="90000"/>
          </a:bodyPr>
          <a:lstStyle/>
          <a:p>
            <a:pPr algn="ctr"/>
            <a:r>
              <a:rPr lang="en-US" sz="2800" dirty="0" smtClean="0"/>
              <a:t>Photo and Personal Biography</a:t>
            </a:r>
            <a:endParaRPr lang="en-US" sz="2800" dirty="0"/>
          </a:p>
        </p:txBody>
      </p:sp>
      <p:sp>
        <p:nvSpPr>
          <p:cNvPr id="3" name="Content Placeholder 2"/>
          <p:cNvSpPr>
            <a:spLocks noGrp="1"/>
          </p:cNvSpPr>
          <p:nvPr>
            <p:ph idx="1"/>
          </p:nvPr>
        </p:nvSpPr>
        <p:spPr>
          <a:xfrm>
            <a:off x="677334" y="721216"/>
            <a:ext cx="8596668" cy="5383369"/>
          </a:xfrm>
        </p:spPr>
        <p:txBody>
          <a:bodyPr/>
          <a:lstStyle/>
          <a:p>
            <a:pPr marL="0" indent="0">
              <a:buNone/>
            </a:pPr>
            <a:endParaRPr lang="en-US" dirty="0"/>
          </a:p>
        </p:txBody>
      </p:sp>
    </p:spTree>
    <p:extLst>
      <p:ext uri="{BB962C8B-B14F-4D97-AF65-F5344CB8AC3E}">
        <p14:creationId xmlns:p14="http://schemas.microsoft.com/office/powerpoint/2010/main" val="73835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Clinical Presentation of Pregnancy</a:t>
            </a:r>
          </a:p>
        </p:txBody>
      </p:sp>
      <p:sp>
        <p:nvSpPr>
          <p:cNvPr id="3" name="Content Placeholder 2"/>
          <p:cNvSpPr>
            <a:spLocks noGrp="1"/>
          </p:cNvSpPr>
          <p:nvPr>
            <p:ph idx="1"/>
          </p:nvPr>
        </p:nvSpPr>
        <p:spPr/>
        <p:txBody>
          <a:bodyPr>
            <a:normAutofit/>
          </a:bodyPr>
          <a:lstStyle/>
          <a:p>
            <a:r>
              <a:rPr lang="en-US" sz="1600" dirty="0"/>
              <a:t>Pregnancy poses a higher risk of bacteriuria and dangerous diseases that create significant maternal and fetal risks. </a:t>
            </a:r>
            <a:endParaRPr lang="en-US" sz="1600" dirty="0" smtClean="0"/>
          </a:p>
          <a:p>
            <a:r>
              <a:rPr lang="en-US" sz="1600" dirty="0" smtClean="0"/>
              <a:t>The </a:t>
            </a:r>
            <a:r>
              <a:rPr lang="en-US" sz="1600" dirty="0"/>
              <a:t>prevalence of bacteriuria varies across the world. According to Tchente et al. 2019, clinical diagnosis is crucial as it is usually done for the regular physiological changes during pregnancy. </a:t>
            </a:r>
            <a:endParaRPr lang="en-US" sz="1600" dirty="0" smtClean="0"/>
          </a:p>
          <a:p>
            <a:r>
              <a:rPr lang="en-US" sz="1600" dirty="0" smtClean="0"/>
              <a:t>Pregnant </a:t>
            </a:r>
            <a:r>
              <a:rPr lang="en-US" sz="1600" dirty="0"/>
              <a:t>women with bacteriuria are likely to give birth to premature infants or even low-birth-weight infants’ therefore increasing neonatal mortality and morbidity. </a:t>
            </a:r>
          </a:p>
        </p:txBody>
      </p:sp>
    </p:spTree>
    <p:extLst>
      <p:ext uri="{BB962C8B-B14F-4D97-AF65-F5344CB8AC3E}">
        <p14:creationId xmlns:p14="http://schemas.microsoft.com/office/powerpoint/2010/main" val="198691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600" dirty="0"/>
              <a:t>If the condition goes untreated, the majority of pregnant women are like to develop asymptomatic urinary tract infection (cystitis and pyelonephritis) (Tchente et al. 2019). </a:t>
            </a:r>
            <a:endParaRPr lang="en-US" sz="1600" dirty="0" smtClean="0"/>
          </a:p>
          <a:p>
            <a:r>
              <a:rPr lang="en-US" sz="1600" dirty="0" smtClean="0"/>
              <a:t>Getting </a:t>
            </a:r>
            <a:r>
              <a:rPr lang="en-US" sz="1600" dirty="0"/>
              <a:t>early and regular prenatal care improves the chances of a healthy pregnancy. </a:t>
            </a:r>
            <a:endParaRPr lang="en-US" sz="1600" dirty="0" smtClean="0"/>
          </a:p>
          <a:p>
            <a:r>
              <a:rPr lang="en-US" sz="1600" dirty="0" smtClean="0"/>
              <a:t>This </a:t>
            </a:r>
            <a:r>
              <a:rPr lang="en-US" sz="1600" dirty="0"/>
              <a:t>care can begin even before pregnancy with a preconception care visit to a health care provider. </a:t>
            </a:r>
            <a:endParaRPr lang="en-US" sz="1600" dirty="0" smtClean="0"/>
          </a:p>
          <a:p>
            <a:r>
              <a:rPr lang="en-US" sz="1600" dirty="0" smtClean="0"/>
              <a:t>Additionally</a:t>
            </a:r>
            <a:r>
              <a:rPr lang="en-US" sz="1600" dirty="0"/>
              <a:t>, visiting the clinic during pregnancy does involve not only medical care but also other vital aspects like education on pregnancy and childbirth as well as appropriate guidance and counselling support.</a:t>
            </a:r>
          </a:p>
        </p:txBody>
      </p:sp>
    </p:spTree>
    <p:extLst>
      <p:ext uri="{BB962C8B-B14F-4D97-AF65-F5344CB8AC3E}">
        <p14:creationId xmlns:p14="http://schemas.microsoft.com/office/powerpoint/2010/main" val="283566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600" dirty="0"/>
              <a:t>The information presented by Cleveland Clinic, (2019) suggests that pregnant women should visit the clinic </a:t>
            </a:r>
            <a:r>
              <a:rPr lang="en-US" sz="1600" dirty="0" smtClean="0"/>
              <a:t>regularly. </a:t>
            </a:r>
          </a:p>
          <a:p>
            <a:r>
              <a:rPr lang="en-US" sz="1600" dirty="0" smtClean="0"/>
              <a:t>The visits </a:t>
            </a:r>
            <a:r>
              <a:rPr lang="en-US" sz="1600" dirty="0"/>
              <a:t>gives their respective clinical officers a clear checkup of her condition as well as that of the baby. </a:t>
            </a:r>
            <a:endParaRPr lang="en-US" sz="1600" dirty="0" smtClean="0"/>
          </a:p>
          <a:p>
            <a:r>
              <a:rPr lang="en-US" sz="1600" dirty="0" smtClean="0"/>
              <a:t>It </a:t>
            </a:r>
            <a:r>
              <a:rPr lang="en-US" sz="1600" dirty="0"/>
              <a:t>also offers pregnant women an oversight about the state of the health and the progress about the development of the baby. </a:t>
            </a:r>
            <a:endParaRPr lang="en-US" sz="1600" dirty="0" smtClean="0"/>
          </a:p>
          <a:p>
            <a:r>
              <a:rPr lang="en-US" sz="1600" dirty="0" smtClean="0"/>
              <a:t>Clinical </a:t>
            </a:r>
            <a:r>
              <a:rPr lang="en-US" sz="1600" dirty="0"/>
              <a:t>visits also give them a more significant opportunity to ask various questions that concerns them.</a:t>
            </a:r>
          </a:p>
        </p:txBody>
      </p:sp>
    </p:spTree>
    <p:extLst>
      <p:ext uri="{BB962C8B-B14F-4D97-AF65-F5344CB8AC3E}">
        <p14:creationId xmlns:p14="http://schemas.microsoft.com/office/powerpoint/2010/main" val="183156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0"/>
            <a:ext cx="8596668" cy="45719"/>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2003610" y="1341858"/>
            <a:ext cx="5944115" cy="3962743"/>
          </a:xfrm>
          <a:prstGeom prst="rect">
            <a:avLst/>
          </a:prstGeom>
        </p:spPr>
      </p:pic>
      <p:sp>
        <p:nvSpPr>
          <p:cNvPr id="5" name="Rectangle 4"/>
          <p:cNvSpPr/>
          <p:nvPr/>
        </p:nvSpPr>
        <p:spPr>
          <a:xfrm>
            <a:off x="1851725" y="695527"/>
            <a:ext cx="6096000" cy="584775"/>
          </a:xfrm>
          <a:prstGeom prst="rect">
            <a:avLst/>
          </a:prstGeom>
        </p:spPr>
        <p:txBody>
          <a:bodyPr>
            <a:spAutoFit/>
          </a:bodyPr>
          <a:lstStyle/>
          <a:p>
            <a:r>
              <a:rPr lang="en-US" sz="1600" dirty="0"/>
              <a:t>The diagram below shows a nurse practitioner speaking to an expectant mother. </a:t>
            </a:r>
          </a:p>
        </p:txBody>
      </p:sp>
      <p:sp>
        <p:nvSpPr>
          <p:cNvPr id="8" name="Rectangle 7"/>
          <p:cNvSpPr/>
          <p:nvPr/>
        </p:nvSpPr>
        <p:spPr>
          <a:xfrm>
            <a:off x="2003610" y="5351783"/>
            <a:ext cx="6096000" cy="861774"/>
          </a:xfrm>
          <a:prstGeom prst="rect">
            <a:avLst/>
          </a:prstGeom>
        </p:spPr>
        <p:txBody>
          <a:bodyPr>
            <a:spAutoFit/>
          </a:bodyPr>
          <a:lstStyle/>
          <a:p>
            <a:r>
              <a:rPr lang="en-US" sz="1600" dirty="0">
                <a:hlinkClick r:id="rId3"/>
              </a:rPr>
              <a:t>https://</a:t>
            </a:r>
            <a:r>
              <a:rPr lang="en-US" sz="1600" dirty="0" smtClean="0">
                <a:hlinkClick r:id="rId3"/>
              </a:rPr>
              <a:t>bloximages.newyork1.vip.townnews.com/postguam.com/content/tncms/assets/v3/editorial/e/f7/ef7ac982a03c11e8ae0e4b34ab9f17c6/5b73a0a51b9d2.image.jpg?resize=1200%2C800</a:t>
            </a:r>
            <a:r>
              <a:rPr lang="en-US" dirty="0" smtClean="0"/>
              <a:t> </a:t>
            </a:r>
            <a:endParaRPr lang="en-US" dirty="0"/>
          </a:p>
        </p:txBody>
      </p:sp>
    </p:spTree>
    <p:extLst>
      <p:ext uri="{BB962C8B-B14F-4D97-AF65-F5344CB8AC3E}">
        <p14:creationId xmlns:p14="http://schemas.microsoft.com/office/powerpoint/2010/main" val="189579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Diagnostic Test during Pregnancy</a:t>
            </a:r>
          </a:p>
        </p:txBody>
      </p:sp>
      <p:sp>
        <p:nvSpPr>
          <p:cNvPr id="3" name="Content Placeholder 2"/>
          <p:cNvSpPr>
            <a:spLocks noGrp="1"/>
          </p:cNvSpPr>
          <p:nvPr>
            <p:ph idx="1"/>
          </p:nvPr>
        </p:nvSpPr>
        <p:spPr/>
        <p:txBody>
          <a:bodyPr>
            <a:normAutofit/>
          </a:bodyPr>
          <a:lstStyle/>
          <a:p>
            <a:r>
              <a:rPr lang="en-US" sz="1600" dirty="0"/>
              <a:t>During pregnancy, the diagnostic test is done to confirm the condition of chromosomes like Down syndrome, and the genetic condition of the baby. </a:t>
            </a:r>
            <a:endParaRPr lang="en-US" sz="1600" dirty="0" smtClean="0"/>
          </a:p>
          <a:p>
            <a:r>
              <a:rPr lang="en-US" sz="1600" dirty="0" smtClean="0"/>
              <a:t>It </a:t>
            </a:r>
            <a:r>
              <a:rPr lang="en-US" sz="1600" dirty="0"/>
              <a:t>is therefore essential to pregnant women to carry out this test. </a:t>
            </a:r>
            <a:endParaRPr lang="en-US" sz="1600" dirty="0" smtClean="0"/>
          </a:p>
          <a:p>
            <a:r>
              <a:rPr lang="en-US" sz="1600" dirty="0" smtClean="0"/>
              <a:t>This </a:t>
            </a:r>
            <a:r>
              <a:rPr lang="en-US" sz="1600" dirty="0"/>
              <a:t>test is mainly carried out if the pregnant woman had Down syndrome or other congenital disabilities during her previous pregnancy (Department of Health, 2019). </a:t>
            </a:r>
            <a:endParaRPr lang="en-US" sz="1600" dirty="0" smtClean="0"/>
          </a:p>
        </p:txBody>
      </p:sp>
    </p:spTree>
    <p:extLst>
      <p:ext uri="{BB962C8B-B14F-4D97-AF65-F5344CB8AC3E}">
        <p14:creationId xmlns:p14="http://schemas.microsoft.com/office/powerpoint/2010/main" val="250968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lstStyle/>
          <a:p>
            <a:r>
              <a:rPr lang="en-US" sz="1600" dirty="0"/>
              <a:t>Also, it is done when the pregnant woman has been identified to experience an increased risk of delivering a baby with a genetic condition, especially after a first or second-trimester screening test</a:t>
            </a:r>
            <a:r>
              <a:rPr lang="en-US" sz="1600" dirty="0" smtClean="0"/>
              <a:t>.</a:t>
            </a:r>
          </a:p>
          <a:p>
            <a:r>
              <a:rPr lang="en-US" sz="1600" dirty="0"/>
              <a:t>According to the department of health (2019), there are different types of carrying out diagnostic test during pregnancy. </a:t>
            </a:r>
          </a:p>
          <a:p>
            <a:r>
              <a:rPr lang="en-US" sz="1600" dirty="0"/>
              <a:t>They can be either invasive or non-invasive, and they include; Chorionic villus sampling, Amniocentesis and ultrasound</a:t>
            </a:r>
            <a:r>
              <a:rPr lang="en-US" dirty="0"/>
              <a:t>.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53514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600" dirty="0" smtClean="0"/>
              <a:t>Invasive </a:t>
            </a:r>
            <a:r>
              <a:rPr lang="en-US" sz="1600" dirty="0"/>
              <a:t>diagnostic tests involve chorionic villus sampling and amniocentesis, and they increase the risk of losing pregnancy (miscarriage). </a:t>
            </a:r>
            <a:endParaRPr lang="en-US" sz="1600" dirty="0" smtClean="0"/>
          </a:p>
          <a:p>
            <a:r>
              <a:rPr lang="en-US" sz="1600" dirty="0" smtClean="0"/>
              <a:t>For </a:t>
            </a:r>
            <a:r>
              <a:rPr lang="en-US" sz="1600" dirty="0"/>
              <a:t>this reason, diagnostic tests are not usually done to all women but only to those whose screening tests have shown an increased risk of Down syndrome. </a:t>
            </a:r>
            <a:endParaRPr lang="en-US" sz="1600" dirty="0" smtClean="0"/>
          </a:p>
          <a:p>
            <a:r>
              <a:rPr lang="en-US" sz="1600" dirty="0" smtClean="0"/>
              <a:t>Non-invasive </a:t>
            </a:r>
            <a:r>
              <a:rPr lang="en-US" sz="1600" dirty="0"/>
              <a:t>diagnostic tests involve ultrasounds and have no chance of harm to the mother or the baby. It is done to diagnose conditions such as cardiac problems in the baby. </a:t>
            </a:r>
          </a:p>
        </p:txBody>
      </p:sp>
    </p:spTree>
    <p:extLst>
      <p:ext uri="{BB962C8B-B14F-4D97-AF65-F5344CB8AC3E}">
        <p14:creationId xmlns:p14="http://schemas.microsoft.com/office/powerpoint/2010/main" val="2214208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02276"/>
          </a:xfrm>
        </p:spPr>
        <p:txBody>
          <a:bodyPr>
            <a:noAutofit/>
          </a:bodyPr>
          <a:lstStyle/>
          <a:p>
            <a:pPr algn="ctr"/>
            <a:r>
              <a:rPr lang="en-US" sz="2800" dirty="0" smtClean="0"/>
              <a:t>Diagram</a:t>
            </a:r>
            <a:endParaRPr lang="en-US" sz="2800" dirty="0"/>
          </a:p>
        </p:txBody>
      </p:sp>
      <p:pic>
        <p:nvPicPr>
          <p:cNvPr id="4" name="Content Placeholder 3"/>
          <p:cNvPicPr>
            <a:picLocks noGrp="1" noChangeAspect="1"/>
          </p:cNvPicPr>
          <p:nvPr>
            <p:ph idx="1"/>
          </p:nvPr>
        </p:nvPicPr>
        <p:blipFill>
          <a:blip r:embed="rId2"/>
          <a:stretch>
            <a:fillRect/>
          </a:stretch>
        </p:blipFill>
        <p:spPr>
          <a:xfrm>
            <a:off x="2003961" y="1374212"/>
            <a:ext cx="6367307" cy="4859162"/>
          </a:xfrm>
          <a:prstGeom prst="rect">
            <a:avLst/>
          </a:prstGeom>
        </p:spPr>
      </p:pic>
      <p:sp>
        <p:nvSpPr>
          <p:cNvPr id="5" name="Rectangle 4"/>
          <p:cNvSpPr/>
          <p:nvPr/>
        </p:nvSpPr>
        <p:spPr>
          <a:xfrm>
            <a:off x="875763" y="789437"/>
            <a:ext cx="8281116" cy="584775"/>
          </a:xfrm>
          <a:prstGeom prst="rect">
            <a:avLst/>
          </a:prstGeom>
        </p:spPr>
        <p:txBody>
          <a:bodyPr wrap="square">
            <a:spAutoFit/>
          </a:bodyPr>
          <a:lstStyle/>
          <a:p>
            <a:r>
              <a:rPr lang="en-US" sz="1600" dirty="0"/>
              <a:t>The diagram below shows how diagnostic test and results are interpreted with appropriate measures to be taken. </a:t>
            </a:r>
          </a:p>
        </p:txBody>
      </p:sp>
      <p:sp>
        <p:nvSpPr>
          <p:cNvPr id="6" name="Rectangle 5"/>
          <p:cNvSpPr/>
          <p:nvPr/>
        </p:nvSpPr>
        <p:spPr>
          <a:xfrm>
            <a:off x="2275268" y="5934670"/>
            <a:ext cx="6096000" cy="830997"/>
          </a:xfrm>
          <a:prstGeom prst="rect">
            <a:avLst/>
          </a:prstGeom>
        </p:spPr>
        <p:txBody>
          <a:bodyPr>
            <a:spAutoFit/>
          </a:bodyPr>
          <a:lstStyle/>
          <a:p>
            <a:r>
              <a:rPr lang="en-US" sz="1600" dirty="0">
                <a:hlinkClick r:id="rId3"/>
              </a:rPr>
              <a:t>https://</a:t>
            </a:r>
            <a:r>
              <a:rPr lang="en-US" sz="1600" dirty="0" smtClean="0">
                <a:hlinkClick r:id="rId3"/>
              </a:rPr>
              <a:t>cdnmedia.eurofins.com/clinicalgenetics/media/297509/nips_screening_flowchart.jpg?width=500&amp;height=484.9585062240664</a:t>
            </a:r>
            <a:r>
              <a:rPr lang="en-US" sz="1600" dirty="0" smtClean="0"/>
              <a:t>  </a:t>
            </a:r>
            <a:endParaRPr lang="en-US" sz="1600" dirty="0"/>
          </a:p>
        </p:txBody>
      </p:sp>
    </p:spTree>
    <p:extLst>
      <p:ext uri="{BB962C8B-B14F-4D97-AF65-F5344CB8AC3E}">
        <p14:creationId xmlns:p14="http://schemas.microsoft.com/office/powerpoint/2010/main" val="271713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Predisposing factors during pregnancy </a:t>
            </a:r>
          </a:p>
        </p:txBody>
      </p:sp>
      <p:sp>
        <p:nvSpPr>
          <p:cNvPr id="3" name="Content Placeholder 2"/>
          <p:cNvSpPr>
            <a:spLocks noGrp="1"/>
          </p:cNvSpPr>
          <p:nvPr>
            <p:ph idx="1"/>
          </p:nvPr>
        </p:nvSpPr>
        <p:spPr/>
        <p:txBody>
          <a:bodyPr>
            <a:normAutofit/>
          </a:bodyPr>
          <a:lstStyle/>
          <a:p>
            <a:r>
              <a:rPr lang="en-US" sz="1600" dirty="0"/>
              <a:t>Predisposing factors are at the forefront of creating a high-risk pregnancy which threatens the health and life of the mother or her fetus. </a:t>
            </a:r>
            <a:endParaRPr lang="en-US" sz="1600" dirty="0" smtClean="0"/>
          </a:p>
          <a:p>
            <a:r>
              <a:rPr lang="en-US" sz="1600" dirty="0" smtClean="0"/>
              <a:t>To </a:t>
            </a:r>
            <a:r>
              <a:rPr lang="en-US" sz="1600" dirty="0"/>
              <a:t>overcome these factors requires specialized prenatal care from specially trained providers (Bandara et al. 2019). </a:t>
            </a:r>
            <a:endParaRPr lang="en-US" sz="1600" dirty="0" smtClean="0"/>
          </a:p>
          <a:p>
            <a:r>
              <a:rPr lang="en-US" sz="1600" dirty="0" smtClean="0"/>
              <a:t>Some </a:t>
            </a:r>
            <a:r>
              <a:rPr lang="en-US" sz="1600" dirty="0"/>
              <a:t>pregnancies are usually at a high risk as they develop, while some women are at increased risk for complications even before they get pregnant for different reasons. </a:t>
            </a:r>
            <a:endParaRPr lang="en-US" sz="1600" dirty="0" smtClean="0"/>
          </a:p>
        </p:txBody>
      </p:sp>
    </p:spTree>
    <p:extLst>
      <p:ext uri="{BB962C8B-B14F-4D97-AF65-F5344CB8AC3E}">
        <p14:creationId xmlns:p14="http://schemas.microsoft.com/office/powerpoint/2010/main" val="371643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lstStyle/>
          <a:p>
            <a:r>
              <a:rPr lang="en-US" sz="1600" dirty="0"/>
              <a:t>Early and regular prenatal care helps the majority of women to have healthy pregnancies and deliveries without complications</a:t>
            </a:r>
            <a:r>
              <a:rPr lang="en-US" sz="1600" dirty="0" smtClean="0"/>
              <a:t>.</a:t>
            </a:r>
          </a:p>
          <a:p>
            <a:r>
              <a:rPr lang="en-US" sz="1600" dirty="0"/>
              <a:t>These factors include; existing health conditions, like high blood pressure, diabetes, or being HIV-positive. Overweight and obesity. </a:t>
            </a:r>
          </a:p>
          <a:p>
            <a:r>
              <a:rPr lang="en-US" sz="1600" dirty="0"/>
              <a:t>Obesity increases the risk for high blood pressure, preeclampsia, gestational diabetes, stillbirth, neural tube defects, and cesarean delivery multiple births</a:t>
            </a:r>
            <a:r>
              <a:rPr lang="en-US" sz="1600" dirty="0" smtClean="0"/>
              <a:t>.  </a:t>
            </a:r>
            <a:endParaRPr lang="en-US" sz="1600" dirty="0"/>
          </a:p>
          <a:p>
            <a:endParaRPr lang="en-US" dirty="0"/>
          </a:p>
          <a:p>
            <a:endParaRPr lang="en-US" dirty="0"/>
          </a:p>
        </p:txBody>
      </p:sp>
    </p:spTree>
    <p:extLst>
      <p:ext uri="{BB962C8B-B14F-4D97-AF65-F5344CB8AC3E}">
        <p14:creationId xmlns:p14="http://schemas.microsoft.com/office/powerpoint/2010/main" val="3221311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600" dirty="0" smtClean="0"/>
              <a:t>The </a:t>
            </a:r>
            <a:r>
              <a:rPr lang="en-US" sz="1600" dirty="0"/>
              <a:t>risk of complications is higher in women carrying more than one fetus (twins and higher-order multiples). </a:t>
            </a:r>
            <a:endParaRPr lang="en-US" sz="1600" dirty="0" smtClean="0"/>
          </a:p>
          <a:p>
            <a:r>
              <a:rPr lang="en-US" sz="1600" dirty="0" smtClean="0"/>
              <a:t>Bandara </a:t>
            </a:r>
            <a:r>
              <a:rPr lang="en-US" sz="1600" dirty="0"/>
              <a:t>2019 also suggested that common complications include preeclampsia, premature labour, and preterm birth. Young or old maternal age. </a:t>
            </a:r>
            <a:endParaRPr lang="en-US" sz="1600" dirty="0" smtClean="0"/>
          </a:p>
          <a:p>
            <a:r>
              <a:rPr lang="en-US" sz="1600" dirty="0" smtClean="0"/>
              <a:t>Pregnancy </a:t>
            </a:r>
            <a:r>
              <a:rPr lang="en-US" sz="1600" dirty="0"/>
              <a:t>in teens and women age 35 or older increases the risk for preeclampsia and gestational high blood pressure</a:t>
            </a:r>
            <a:r>
              <a:rPr lang="en-US" sz="1600" dirty="0" smtClean="0"/>
              <a:t>. </a:t>
            </a:r>
            <a:endParaRPr lang="en-US" sz="1600" dirty="0"/>
          </a:p>
        </p:txBody>
      </p:sp>
    </p:spTree>
    <p:extLst>
      <p:ext uri="{BB962C8B-B14F-4D97-AF65-F5344CB8AC3E}">
        <p14:creationId xmlns:p14="http://schemas.microsoft.com/office/powerpoint/2010/main" val="444762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45718"/>
            <a:ext cx="8596668" cy="45719"/>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677334" y="862885"/>
            <a:ext cx="7706812" cy="4868214"/>
          </a:xfrm>
          <a:prstGeom prst="rect">
            <a:avLst/>
          </a:prstGeom>
        </p:spPr>
      </p:pic>
      <p:sp>
        <p:nvSpPr>
          <p:cNvPr id="5" name="Rectangle 4"/>
          <p:cNvSpPr/>
          <p:nvPr/>
        </p:nvSpPr>
        <p:spPr>
          <a:xfrm>
            <a:off x="1644203" y="262166"/>
            <a:ext cx="6096000" cy="338554"/>
          </a:xfrm>
          <a:prstGeom prst="rect">
            <a:avLst/>
          </a:prstGeom>
        </p:spPr>
        <p:txBody>
          <a:bodyPr>
            <a:spAutoFit/>
          </a:bodyPr>
          <a:lstStyle/>
          <a:p>
            <a:r>
              <a:rPr lang="en-US" sz="1600" dirty="0"/>
              <a:t>The graph below shows the various risk factors in pregnancy. </a:t>
            </a:r>
          </a:p>
        </p:txBody>
      </p:sp>
      <p:sp>
        <p:nvSpPr>
          <p:cNvPr id="6" name="Rectangle 5"/>
          <p:cNvSpPr/>
          <p:nvPr/>
        </p:nvSpPr>
        <p:spPr>
          <a:xfrm>
            <a:off x="1644203" y="5993264"/>
            <a:ext cx="6096000" cy="338554"/>
          </a:xfrm>
          <a:prstGeom prst="rect">
            <a:avLst/>
          </a:prstGeom>
        </p:spPr>
        <p:txBody>
          <a:bodyPr>
            <a:spAutoFit/>
          </a:bodyPr>
          <a:lstStyle/>
          <a:p>
            <a:r>
              <a:rPr lang="en-US" sz="1600" dirty="0">
                <a:hlinkClick r:id="rId3"/>
              </a:rPr>
              <a:t>https://</a:t>
            </a:r>
            <a:r>
              <a:rPr lang="en-US" sz="1600" dirty="0" smtClean="0">
                <a:hlinkClick r:id="rId3"/>
              </a:rPr>
              <a:t>mchb.hrsa.gov/whusa10/hstat/mh/images/40MmVre.gif</a:t>
            </a:r>
            <a:r>
              <a:rPr lang="en-US" sz="1600" dirty="0" smtClean="0"/>
              <a:t> </a:t>
            </a:r>
            <a:endParaRPr lang="en-US" sz="1600" dirty="0"/>
          </a:p>
        </p:txBody>
      </p:sp>
    </p:spTree>
    <p:extLst>
      <p:ext uri="{BB962C8B-B14F-4D97-AF65-F5344CB8AC3E}">
        <p14:creationId xmlns:p14="http://schemas.microsoft.com/office/powerpoint/2010/main" val="1583840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t>Pathology in pregnancy </a:t>
            </a:r>
          </a:p>
        </p:txBody>
      </p:sp>
      <p:sp>
        <p:nvSpPr>
          <p:cNvPr id="3" name="Content Placeholder 2"/>
          <p:cNvSpPr>
            <a:spLocks noGrp="1"/>
          </p:cNvSpPr>
          <p:nvPr>
            <p:ph idx="1"/>
          </p:nvPr>
        </p:nvSpPr>
        <p:spPr/>
        <p:txBody>
          <a:bodyPr>
            <a:normAutofit/>
          </a:bodyPr>
          <a:lstStyle/>
          <a:p>
            <a:r>
              <a:rPr lang="en-US" sz="1600" dirty="0"/>
              <a:t>Pathology is an integral part of diagnosis and patient care in pregnancy, offering a range of pathology tests throughout the first, second and third trimesters (Tsunge et al. 2019). </a:t>
            </a:r>
            <a:endParaRPr lang="en-US" sz="1600" dirty="0" smtClean="0"/>
          </a:p>
          <a:p>
            <a:r>
              <a:rPr lang="en-US" sz="1600" dirty="0" smtClean="0"/>
              <a:t>Pathologists </a:t>
            </a:r>
            <a:r>
              <a:rPr lang="en-US" sz="1600" dirty="0"/>
              <a:t>are there at the start, guiding appropriate testing, meeting the patient to procure tissue </a:t>
            </a:r>
            <a:r>
              <a:rPr lang="en-US" sz="1600" dirty="0" smtClean="0"/>
              <a:t>samples. </a:t>
            </a:r>
          </a:p>
          <a:p>
            <a:r>
              <a:rPr lang="en-US" sz="1600" dirty="0" smtClean="0"/>
              <a:t>They also monitor </a:t>
            </a:r>
            <a:r>
              <a:rPr lang="en-US" sz="1600" dirty="0"/>
              <a:t>quality of analysis, using specialist interpretive skills to make the </a:t>
            </a:r>
            <a:r>
              <a:rPr lang="en-US" sz="1600" dirty="0" smtClean="0"/>
              <a:t>diagnosis. </a:t>
            </a:r>
          </a:p>
        </p:txBody>
      </p:sp>
    </p:spTree>
    <p:extLst>
      <p:ext uri="{BB962C8B-B14F-4D97-AF65-F5344CB8AC3E}">
        <p14:creationId xmlns:p14="http://schemas.microsoft.com/office/powerpoint/2010/main" val="340260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141668"/>
            <a:ext cx="8596668" cy="141667"/>
          </a:xfrm>
        </p:spPr>
        <p:txBody>
          <a:bodyPr>
            <a:normAutofit fontScale="90000"/>
          </a:bodyPr>
          <a:lstStyle/>
          <a:p>
            <a:endParaRPr lang="en-US" sz="2800" dirty="0"/>
          </a:p>
        </p:txBody>
      </p:sp>
      <p:pic>
        <p:nvPicPr>
          <p:cNvPr id="4" name="Content Placeholder 3"/>
          <p:cNvPicPr>
            <a:picLocks noGrp="1" noChangeAspect="1"/>
          </p:cNvPicPr>
          <p:nvPr>
            <p:ph idx="1"/>
          </p:nvPr>
        </p:nvPicPr>
        <p:blipFill>
          <a:blip r:embed="rId2"/>
          <a:stretch>
            <a:fillRect/>
          </a:stretch>
        </p:blipFill>
        <p:spPr>
          <a:xfrm>
            <a:off x="2003610" y="1011750"/>
            <a:ext cx="5944115" cy="4456562"/>
          </a:xfrm>
          <a:prstGeom prst="rect">
            <a:avLst/>
          </a:prstGeom>
        </p:spPr>
      </p:pic>
      <p:sp>
        <p:nvSpPr>
          <p:cNvPr id="5" name="Rectangle 4"/>
          <p:cNvSpPr/>
          <p:nvPr/>
        </p:nvSpPr>
        <p:spPr>
          <a:xfrm>
            <a:off x="2003610" y="365419"/>
            <a:ext cx="6096000" cy="584775"/>
          </a:xfrm>
          <a:prstGeom prst="rect">
            <a:avLst/>
          </a:prstGeom>
        </p:spPr>
        <p:txBody>
          <a:bodyPr>
            <a:spAutoFit/>
          </a:bodyPr>
          <a:lstStyle/>
          <a:p>
            <a:r>
              <a:rPr lang="en-US" sz="1600" dirty="0"/>
              <a:t>The diagram below shows the various diseases of fetus, pathology of placenta as well as maternal diseases. </a:t>
            </a:r>
          </a:p>
        </p:txBody>
      </p:sp>
      <p:sp>
        <p:nvSpPr>
          <p:cNvPr id="6" name="Rectangle 5"/>
          <p:cNvSpPr/>
          <p:nvPr/>
        </p:nvSpPr>
        <p:spPr>
          <a:xfrm>
            <a:off x="2584360" y="5529868"/>
            <a:ext cx="6096000" cy="584775"/>
          </a:xfrm>
          <a:prstGeom prst="rect">
            <a:avLst/>
          </a:prstGeom>
        </p:spPr>
        <p:txBody>
          <a:bodyPr>
            <a:spAutoFit/>
          </a:bodyPr>
          <a:lstStyle/>
          <a:p>
            <a:r>
              <a:rPr lang="en-US" sz="1600" dirty="0">
                <a:hlinkClick r:id="rId3"/>
              </a:rPr>
              <a:t>https://</a:t>
            </a:r>
            <a:r>
              <a:rPr lang="en-US" sz="1600" dirty="0" smtClean="0">
                <a:hlinkClick r:id="rId3"/>
              </a:rPr>
              <a:t>slideplayer.com/slide/5257680/16/images/2/Pathology+of+pregnancy.jpg</a:t>
            </a:r>
            <a:r>
              <a:rPr lang="en-US" sz="1600" dirty="0" smtClean="0"/>
              <a:t>   </a:t>
            </a:r>
            <a:endParaRPr lang="en-US" sz="1600" dirty="0"/>
          </a:p>
        </p:txBody>
      </p:sp>
    </p:spTree>
    <p:extLst>
      <p:ext uri="{BB962C8B-B14F-4D97-AF65-F5344CB8AC3E}">
        <p14:creationId xmlns:p14="http://schemas.microsoft.com/office/powerpoint/2010/main" val="627976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600" dirty="0"/>
              <a:t>It helps them to define the prognosis and communicate this to the multidisciplinary teams of management, and finally they are able to follow the success of treatment through relevant monitoring. </a:t>
            </a:r>
            <a:endParaRPr lang="en-US" sz="1600" dirty="0" smtClean="0"/>
          </a:p>
          <a:p>
            <a:r>
              <a:rPr lang="en-US" sz="1600" dirty="0" smtClean="0"/>
              <a:t>Advancements </a:t>
            </a:r>
            <a:r>
              <a:rPr lang="en-US" sz="1600" dirty="0"/>
              <a:t>in pathology have resulted in reduced maternal and neonatal morbidity and mortality. </a:t>
            </a:r>
            <a:endParaRPr lang="en-US" sz="1600" dirty="0" smtClean="0"/>
          </a:p>
          <a:p>
            <a:r>
              <a:rPr lang="en-US" sz="1600" dirty="0" smtClean="0"/>
              <a:t>From </a:t>
            </a:r>
            <a:r>
              <a:rPr lang="en-US" sz="1600" dirty="0"/>
              <a:t>an understanding of the prevention of Rhesus disease through to the recognition of potentially infectious and genetic risk, pathology is instrumental in providing screening and monitoring tests to reduce harm to women and their babies (Tsunge et al. 2019).</a:t>
            </a:r>
          </a:p>
        </p:txBody>
      </p:sp>
    </p:spTree>
    <p:extLst>
      <p:ext uri="{BB962C8B-B14F-4D97-AF65-F5344CB8AC3E}">
        <p14:creationId xmlns:p14="http://schemas.microsoft.com/office/powerpoint/2010/main" val="85909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56823"/>
          </a:xfrm>
        </p:spPr>
        <p:txBody>
          <a:bodyPr/>
          <a:lstStyle/>
          <a:p>
            <a:pPr algn="ctr"/>
            <a:r>
              <a:rPr lang="en-US" dirty="0" smtClean="0"/>
              <a:t>BIBLIOGRAPHY</a:t>
            </a:r>
            <a:endParaRPr lang="en-US" dirty="0"/>
          </a:p>
        </p:txBody>
      </p:sp>
      <p:sp>
        <p:nvSpPr>
          <p:cNvPr id="3" name="Content Placeholder 2"/>
          <p:cNvSpPr>
            <a:spLocks noGrp="1"/>
          </p:cNvSpPr>
          <p:nvPr>
            <p:ph idx="1"/>
          </p:nvPr>
        </p:nvSpPr>
        <p:spPr>
          <a:xfrm>
            <a:off x="677334" y="927280"/>
            <a:ext cx="8596668" cy="5499278"/>
          </a:xfrm>
        </p:spPr>
        <p:txBody>
          <a:bodyPr>
            <a:noAutofit/>
          </a:bodyPr>
          <a:lstStyle/>
          <a:p>
            <a:pPr marL="0" indent="-457200">
              <a:buNone/>
            </a:pPr>
            <a:r>
              <a:rPr lang="en-US" sz="1600" dirty="0"/>
              <a:t>Bandara, H. M. H. N., &amp; Samaranayake, L. P. (2019). Viral, bacterial, and fungal infections of the oral mucosa: Types, incidence, predisposing factors, diagnostic algorithms, and management. Periodontology 2000, 80(1), 148-176. </a:t>
            </a:r>
          </a:p>
          <a:p>
            <a:pPr marL="0" indent="-457200">
              <a:buNone/>
            </a:pPr>
            <a:r>
              <a:rPr lang="en-US" sz="1600" dirty="0"/>
              <a:t>Cleveland Clinic, (2019). Article about: Pregnancy: Prenatal Care. https://my.clevelandclinic.org/health/articles/5181-pregnancy-prenatal-care. Retrieved 2019.</a:t>
            </a:r>
          </a:p>
          <a:p>
            <a:pPr marL="0" indent="-457200">
              <a:buNone/>
            </a:pPr>
            <a:r>
              <a:rPr lang="en-US" sz="1600" dirty="0"/>
              <a:t>Department of Health, (2019). Article about: Diagnostic tests for your baby during pregnancy. https://healthywa.wa.gov.au/Articles/A_E/Diagnostic-tests-for-your-baby-during-pregnancy. Retrieved 2019. </a:t>
            </a:r>
          </a:p>
          <a:p>
            <a:pPr marL="0" indent="-457200">
              <a:buNone/>
            </a:pPr>
            <a:r>
              <a:rPr lang="en-US" sz="1600" dirty="0"/>
              <a:t>Tchente Nguefack, C., Okalla Ebongue, C., Nouwen Chokotheu, C. et al. Clinical presentation, risk factors and pathogens involved in bacteriuria of pregnant women attending antenatal clinic of 3 hospitals in a developing country: a cross-sectional analytic study. BMC Pregnancy Childbirth 19, 143 (2019) doi: 10.1186/s12884-019-2290-y. https://bmcpregnancychildbirth.biomedcentral.com/articles/10.1186/s12884-019-2290-y. Retrieved 2019. </a:t>
            </a:r>
          </a:p>
          <a:p>
            <a:pPr marL="0" indent="-457200">
              <a:buNone/>
            </a:pPr>
            <a:r>
              <a:rPr lang="en-US" sz="1600" dirty="0"/>
              <a:t>Tsuge, M., Hida, A. I., Minematsu, T., Honda, N., Oshiro, Y., Yokoyama, M., &amp; Kondo, Y. (2019). A prospective cohort study of congenital cytomegalovirus infection during pregnancy with fetal growth restriction: serologic analysis and placental pathology. The Journal of paediatrics, 206, 42-48. </a:t>
            </a:r>
          </a:p>
        </p:txBody>
      </p:sp>
    </p:spTree>
    <p:extLst>
      <p:ext uri="{BB962C8B-B14F-4D97-AF65-F5344CB8AC3E}">
        <p14:creationId xmlns:p14="http://schemas.microsoft.com/office/powerpoint/2010/main" val="19610961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68</TotalTime>
  <Words>1269</Words>
  <Application>Microsoft Office PowerPoint</Application>
  <PresentationFormat>Widescreen</PresentationFormat>
  <Paragraphs>69</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Trebuchet MS</vt:lpstr>
      <vt:lpstr>Wingdings</vt:lpstr>
      <vt:lpstr>Wingdings 3</vt:lpstr>
      <vt:lpstr>Facet</vt:lpstr>
      <vt:lpstr>PREGNANCY  INSTITUTION AFFILIATION  STUDENTS’ NAME  DATE OF PRESENTATION  </vt:lpstr>
      <vt:lpstr>ABSTRACT</vt:lpstr>
      <vt:lpstr>Photo and Personal Biography</vt:lpstr>
      <vt:lpstr>Clinical Presentation of Pregnancy</vt:lpstr>
      <vt:lpstr>CONT..</vt:lpstr>
      <vt:lpstr>CONT..</vt:lpstr>
      <vt:lpstr>PowerPoint Presentation</vt:lpstr>
      <vt:lpstr>Diagnostic Test during Pregnancy</vt:lpstr>
      <vt:lpstr>CONT..</vt:lpstr>
      <vt:lpstr>CONT..</vt:lpstr>
      <vt:lpstr>Diagram</vt:lpstr>
      <vt:lpstr>Predisposing factors during pregnancy </vt:lpstr>
      <vt:lpstr>CONT..</vt:lpstr>
      <vt:lpstr>CONT..</vt:lpstr>
      <vt:lpstr>PowerPoint Presentation</vt:lpstr>
      <vt:lpstr>Pathology in pregnancy </vt:lpstr>
      <vt:lpstr>PowerPoint Presentation</vt:lpstr>
      <vt:lpstr>CONT..</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  INSTITUTION AFFILIATION  STUDENTS’ NAME  DATE OF PRESENTATION</dc:title>
  <dc:creator>m</dc:creator>
  <cp:lastModifiedBy>m</cp:lastModifiedBy>
  <cp:revision>8</cp:revision>
  <dcterms:created xsi:type="dcterms:W3CDTF">2019-11-28T02:29:58Z</dcterms:created>
  <dcterms:modified xsi:type="dcterms:W3CDTF">2019-11-28T03:38:07Z</dcterms:modified>
</cp:coreProperties>
</file>